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59" r:id="rId13"/>
    <p:sldId id="745" r:id="rId14"/>
    <p:sldId id="760" r:id="rId15"/>
    <p:sldId id="757" r:id="rId16"/>
    <p:sldId id="761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59"/>
            <p14:sldId id="745"/>
            <p14:sldId id="760"/>
            <p14:sldId id="757"/>
            <p14:sldId id="761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71307300509338E-2"/>
          <c:y val="0.141602634467618"/>
          <c:w val="0.8951612903225806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8183361629881154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39-4269-89B1-CA7FD25213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8811544991511036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39-4269-89B1-CA7FD25213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46.6</c:v>
                </c:pt>
                <c:pt idx="1">
                  <c:v>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39-4269-89B1-CA7FD252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834896"/>
        <c:axId val="351838816"/>
      </c:barChart>
      <c:catAx>
        <c:axId val="3518348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1838816"/>
        <c:crosses val="min"/>
        <c:auto val="0"/>
        <c:lblAlgn val="ctr"/>
        <c:lblOffset val="100"/>
        <c:noMultiLvlLbl val="0"/>
      </c:catAx>
      <c:valAx>
        <c:axId val="351838816"/>
        <c:scaling>
          <c:orientation val="minMax"/>
          <c:max val="86.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834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B6-49B3-A66A-D510C4A76F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6-49B3-A66A-D510C4A7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835288"/>
        <c:axId val="351835680"/>
      </c:barChart>
      <c:catAx>
        <c:axId val="3518352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1835680"/>
        <c:crosses val="min"/>
        <c:auto val="0"/>
        <c:lblAlgn val="ctr"/>
        <c:lblOffset val="100"/>
        <c:noMultiLvlLbl val="0"/>
      </c:catAx>
      <c:valAx>
        <c:axId val="351835680"/>
        <c:scaling>
          <c:orientation val="minMax"/>
          <c:max val="25.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8352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C1-41DA-ABB9-D3E0BF25C8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3409.04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C1-41DA-ABB9-D3E0BF25C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839208"/>
        <c:axId val="351836464"/>
      </c:barChart>
      <c:catAx>
        <c:axId val="3518392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1836464"/>
        <c:crosses val="min"/>
        <c:auto val="0"/>
        <c:lblAlgn val="ctr"/>
        <c:lblOffset val="100"/>
        <c:noMultiLvlLbl val="0"/>
      </c:catAx>
      <c:valAx>
        <c:axId val="351836464"/>
        <c:scaling>
          <c:orientation val="minMax"/>
          <c:max val="3409.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8392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F7-4B15-A4E8-C74B8D59BB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1832.67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F7-4B15-A4E8-C74B8D59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833720"/>
        <c:axId val="351837640"/>
      </c:barChart>
      <c:catAx>
        <c:axId val="3518337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1837640"/>
        <c:crosses val="min"/>
        <c:auto val="0"/>
        <c:lblAlgn val="ctr"/>
        <c:lblOffset val="100"/>
        <c:noMultiLvlLbl val="0"/>
      </c:catAx>
      <c:valAx>
        <c:axId val="351837640"/>
        <c:scaling>
          <c:orientation val="minMax"/>
          <c:max val="1832.6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8337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3.37837837837837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33-4AA9-B8EB-5170530498B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33-4AA9-B8EB-51705304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1511144"/>
        <c:axId val="431515456"/>
      </c:barChart>
      <c:catAx>
        <c:axId val="43151114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31515456"/>
        <c:crosses val="min"/>
        <c:auto val="0"/>
        <c:lblAlgn val="ctr"/>
        <c:lblOffset val="100"/>
        <c:noMultiLvlLbl val="0"/>
      </c:catAx>
      <c:valAx>
        <c:axId val="431515456"/>
        <c:scaling>
          <c:orientation val="minMax"/>
          <c:max val="40.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31511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6CE-462F-AAE0-18EC21893D1C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E-462F-AAE0-18EC21893D1C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CE-462F-AAE0-18EC21893D1C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E-462F-AAE0-18EC21893D1C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6CE-462F-AAE0-18EC21893D1C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CE-462F-AAE0-18EC21893D1C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55.801235393634187</c:v>
                </c:pt>
                <c:pt idx="1">
                  <c:v>7.1487587048038721</c:v>
                </c:pt>
                <c:pt idx="2">
                  <c:v>2.3252154070110556</c:v>
                </c:pt>
                <c:pt idx="3">
                  <c:v>27.650784907738913</c:v>
                </c:pt>
                <c:pt idx="4">
                  <c:v>6.8379431089428326</c:v>
                </c:pt>
                <c:pt idx="5">
                  <c:v>0.2360624778691427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CE-462F-AAE0-18EC2189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/>
            </a:pPr>
            <a:endParaRPr lang="ru-RU" sz="900" b="0"/>
          </a:p>
          <a:p>
            <a:pPr>
              <a:defRPr sz="900" b="0"/>
            </a:pPr>
            <a:r>
              <a:rPr lang="ru-RU" sz="900" b="0"/>
              <a:t>   </a:t>
            </a:r>
            <a:r>
              <a:rPr lang="en-US" sz="900" b="0"/>
              <a:t>1832.67</a:t>
            </a:r>
          </a:p>
        </c:rich>
      </c:tx>
      <c:layout>
        <c:manualLayout>
          <c:xMode val="edge"/>
          <c:yMode val="edge"/>
          <c:x val="0.153611783601676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1393034825873"/>
          <c:y val="0.18235294117647058"/>
          <c:w val="0.71741293532338313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1 832,67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0.39215686274509803"/>
                </c:manualLayout>
              </c:layout>
              <c:numFmt formatCode="#,##0.00;&quot;-&quot;#,##0.0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Sheet1!$A$1:$C$1</c:f>
              <c:numCache>
                <c:formatCode>#\ ##0.00;"-"#\ ##0.00</c:formatCode>
                <c:ptCount val="3"/>
                <c:pt idx="0">
                  <c:v>1832.67</c:v>
                </c:pt>
                <c:pt idx="1">
                  <c:v>1908.69</c:v>
                </c:pt>
                <c:pt idx="2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4-4E22-AEB9-E05C81C02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1515064"/>
        <c:axId val="431509576"/>
      </c:barChart>
      <c:catAx>
        <c:axId val="431515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31509576"/>
        <c:crosses val="min"/>
        <c:auto val="0"/>
        <c:lblAlgn val="ctr"/>
        <c:lblOffset val="100"/>
        <c:noMultiLvlLbl val="0"/>
      </c:catAx>
      <c:valAx>
        <c:axId val="431509576"/>
        <c:scaling>
          <c:orientation val="minMax"/>
          <c:max val="1882.82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431515064"/>
        <c:crosses val="min"/>
        <c:crossBetween val="between"/>
      </c:valAx>
    </c:plotArea>
    <c:plotVisOnly val="0"/>
    <c:dispBlanksAs val="gap"/>
    <c:showDLblsOverMax val="1"/>
  </c:chart>
  <c:txPr>
    <a:bodyPr/>
    <a:lstStyle/>
    <a:p>
      <a:pPr>
        <a:defRPr lang="ru-RU" sz="900" kern="12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7222222222222222"/>
          <c:w val="0.94825870646766164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#\ ##0.0;"-"#\ ##0.0</c:formatCode>
                <c:ptCount val="3"/>
                <c:pt idx="1">
                  <c:v>26.803000000000001</c:v>
                </c:pt>
                <c:pt idx="2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A-46A6-BFD0-6429A846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1512320"/>
        <c:axId val="431517024"/>
      </c:barChart>
      <c:catAx>
        <c:axId val="4315123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rot="-180000" anchor="ctr" anchorCtr="0"/>
          <a:lstStyle/>
          <a:p>
            <a:pPr>
              <a:defRPr/>
            </a:pPr>
            <a:endParaRPr lang="ru-RU"/>
          </a:p>
        </c:txPr>
        <c:crossAx val="431517024"/>
        <c:crosses val="min"/>
        <c:auto val="0"/>
        <c:lblAlgn val="ctr"/>
        <c:lblOffset val="100"/>
        <c:noMultiLvlLbl val="0"/>
      </c:catAx>
      <c:valAx>
        <c:axId val="431517024"/>
        <c:scaling>
          <c:orientation val="minMax"/>
          <c:max val="29.38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431512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3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xmlns="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xmlns="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xmlns="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xmlns="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xmlns="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Июль 2025 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Отчет по итогам 1 полугодия </a:t>
            </a:r>
            <a:r>
              <a:rPr lang="ru-RU" sz="1800" dirty="0" smtClean="0"/>
              <a:t>2025 </a:t>
            </a:r>
            <a:r>
              <a:rPr lang="ru-RU" sz="18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</a:t>
            </a:r>
          </a:p>
          <a:p>
            <a:r>
              <a:rPr lang="ru-RU" sz="1800" dirty="0"/>
              <a:t>АО «ЕЭК» перед потребителями и иными заинтересованными лицами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07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8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Перспективы деятельности </a:t>
            </a:r>
            <a:r>
              <a:rPr lang="ru-RU" b="0" dirty="0">
                <a:solidFill>
                  <a:schemeClr val="accent1"/>
                </a:solidFill>
              </a:rPr>
              <a:t>(планах развития), в том числе возможных изменениях </a:t>
            </a:r>
            <a:r>
              <a:rPr lang="ru-RU" b="0" dirty="0" smtClean="0">
                <a:solidFill>
                  <a:schemeClr val="accent1"/>
                </a:solidFill>
              </a:rPr>
              <a:t>тарифов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46604855"/>
              </p:ext>
            </p:extLst>
          </p:nvPr>
        </p:nvGraphicFramePr>
        <p:xfrm>
          <a:off x="2607224" y="1580356"/>
          <a:ext cx="3190875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30273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037013" y="3030538"/>
            <a:ext cx="521738" cy="31749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r>
              <a:rPr lang="ru-RU" altLang="en-US" sz="900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 полугодие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4845753" y="3030538"/>
            <a:ext cx="466022" cy="215106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272213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483350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4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41144633"/>
              </p:ext>
            </p:extLst>
          </p:nvPr>
        </p:nvGraphicFramePr>
        <p:xfrm>
          <a:off x="2427377" y="3515431"/>
          <a:ext cx="31908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302736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0370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04507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484938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7778333" y="1220788"/>
            <a:ext cx="3911358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65335" y="1846263"/>
            <a:ext cx="3736033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494076" y="1827213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027363" y="2997995"/>
            <a:ext cx="897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r>
              <a:rPr lang="ru-RU" altLang="en-US" sz="900" dirty="0" smtClean="0"/>
              <a:t>,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/>
              <a:t>1 полугодие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2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/>
          <a:p>
            <a:r>
              <a:rPr lang="ru-RU" dirty="0"/>
              <a:t>Информация об оказываемой услуге – подача воды по распределительным сетям (малая мощность)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704850"/>
            <a:ext cx="11633074" cy="6026151"/>
          </a:xfrm>
        </p:spPr>
        <p:txBody>
          <a:bodyPr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Информация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400" b="1" kern="0" dirty="0"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За 1 полугодие 2025 года </a:t>
            </a:r>
            <a:r>
              <a:rPr lang="ru-RU" sz="1400" dirty="0"/>
              <a:t>фактическая сумма амортизационных отчислений по основным средствам, задействованным при оказании регулируемой услуги, составила </a:t>
            </a:r>
            <a:r>
              <a:rPr lang="ru-RU" sz="1400" b="1" dirty="0" smtClean="0">
                <a:solidFill>
                  <a:schemeClr val="accent1"/>
                </a:solidFill>
              </a:rPr>
              <a:t>4 882,99 </a:t>
            </a:r>
            <a:r>
              <a:rPr lang="ru-RU" sz="1400" dirty="0" smtClean="0"/>
              <a:t>тыс</a:t>
            </a:r>
            <a:r>
              <a:rPr lang="ru-RU" sz="1400" dirty="0"/>
              <a:t>. тенге. В утвержденной  тарифной смете предусмотрена сумма амортизационных отчислений в размере </a:t>
            </a:r>
            <a:r>
              <a:rPr lang="ru-RU" sz="1400" b="1" dirty="0" smtClean="0">
                <a:solidFill>
                  <a:schemeClr val="accent1"/>
                </a:solidFill>
              </a:rPr>
              <a:t>5 </a:t>
            </a:r>
            <a:r>
              <a:rPr lang="ru-RU" sz="1400" b="1" dirty="0">
                <a:solidFill>
                  <a:schemeClr val="accent1"/>
                </a:solidFill>
              </a:rPr>
              <a:t>955 </a:t>
            </a:r>
            <a:r>
              <a:rPr lang="ru-RU" sz="1400" dirty="0"/>
              <a:t>тыс. тенге.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/>
              <a:t>Сумма амортизационных отчислений, предусмотренная в утвержденной тарифной смете, направлена в </a:t>
            </a:r>
            <a:r>
              <a:rPr lang="ru-RU" sz="1400" dirty="0" smtClean="0"/>
              <a:t>2025 </a:t>
            </a:r>
            <a:r>
              <a:rPr lang="ru-RU" sz="1400" dirty="0"/>
              <a:t>году на выполнение следующих мероприятий по капитальному ремонту на общую сумму </a:t>
            </a:r>
            <a:r>
              <a:rPr lang="ru-RU" sz="1400" b="1" dirty="0" smtClean="0">
                <a:solidFill>
                  <a:schemeClr val="accent1"/>
                </a:solidFill>
              </a:rPr>
              <a:t>14037,5</a:t>
            </a:r>
            <a:r>
              <a:rPr lang="ru-RU" sz="1400" dirty="0" smtClean="0">
                <a:solidFill>
                  <a:schemeClr val="accent1"/>
                </a:solidFill>
              </a:rPr>
              <a:t>8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/>
              <a:t>тыс</a:t>
            </a:r>
            <a:r>
              <a:rPr lang="ru-RU" sz="1400" dirty="0"/>
              <a:t>. тенге:</a:t>
            </a:r>
          </a:p>
          <a:p>
            <a:r>
              <a:rPr lang="ru-RU" sz="1400" dirty="0" smtClean="0"/>
              <a:t>здания фильтровальной станции (внутренние работы), насосов 2 №1,2,3 грязевого насоса №1, насосов перекачки коагулянтов № 1,2, механического фильтра №4, ячейки мокрого хранения коагулянта № 3.</a:t>
            </a:r>
            <a:endParaRPr lang="ru-RU" sz="1400" kern="0" dirty="0"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утверждались.</a:t>
            </a:r>
          </a:p>
          <a:p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1 полугодие 2025 года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(Основной текст)"/>
              <a:ea typeface="Times New Roman"/>
            </a:endParaRPr>
          </a:p>
          <a:p>
            <a:r>
              <a:rPr lang="ru-RU" sz="1400" dirty="0"/>
              <a:t>Затраты АО «ЕЭК» за 1 полугодие 2025 года на оказание регулируемой услуги </a:t>
            </a:r>
            <a:r>
              <a:rPr lang="ru-RU" sz="1400" dirty="0" smtClean="0"/>
              <a:t>составили </a:t>
            </a:r>
            <a:r>
              <a:rPr lang="ru-RU" sz="1400" b="1" dirty="0" smtClean="0">
                <a:solidFill>
                  <a:schemeClr val="accent1"/>
                </a:solidFill>
              </a:rPr>
              <a:t>30 151,59 </a:t>
            </a:r>
            <a:r>
              <a:rPr lang="ru-RU" sz="1400" dirty="0"/>
              <a:t>тыс. </a:t>
            </a:r>
            <a:r>
              <a:rPr lang="ru-RU" sz="1400" dirty="0" smtClean="0"/>
              <a:t>тенге,  </a:t>
            </a:r>
            <a:r>
              <a:rPr lang="ru-RU" sz="1400" dirty="0"/>
              <a:t>превышение против утвержденной тарифной сметы на </a:t>
            </a:r>
            <a:r>
              <a:rPr lang="ru-RU" sz="1400" dirty="0" smtClean="0"/>
              <a:t>198%.</a:t>
            </a:r>
            <a:endParaRPr lang="ru-RU" sz="1400" dirty="0"/>
          </a:p>
          <a:p>
            <a:r>
              <a:rPr lang="ru-RU" sz="1400" dirty="0"/>
              <a:t>Перерасход затрат в целом по тарифной смете обусловлен ростом заработной платы, наличием затрат, которые не были предусмотрены в утверждённой тарифной смете, и инфляционным процессом.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3</a:t>
            </a:r>
            <a:r>
              <a:rPr lang="ru-RU" sz="1400" b="1" dirty="0">
                <a:latin typeface="Arial (Основной текст)"/>
              </a:rPr>
              <a:t>. Информация об объемах предоставленных услуг </a:t>
            </a:r>
            <a:endParaRPr lang="en-US" sz="1400" b="1" dirty="0">
              <a:latin typeface="Arial (Основной текст)"/>
            </a:endParaRPr>
          </a:p>
          <a:p>
            <a:r>
              <a:rPr lang="ru-RU" sz="1400" dirty="0"/>
              <a:t>В утвержденной тарифной смете объем оказываемых услуг составляет 362 тыс. м3. </a:t>
            </a:r>
          </a:p>
          <a:p>
            <a:r>
              <a:rPr lang="ru-RU" sz="1400" dirty="0"/>
              <a:t>Фактический объем оказываемых услуг за 1 полугодие 2025 года составил 180,759 тыс. м3.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4</a:t>
            </a:r>
            <a:r>
              <a:rPr lang="ru-RU" sz="1400" b="1" dirty="0">
                <a:latin typeface="Arial (Основной текст)"/>
              </a:rPr>
              <a:t>. Информация об основных финансово-экономических показателях </a:t>
            </a:r>
          </a:p>
          <a:p>
            <a:r>
              <a:rPr lang="ru-RU" sz="1400" dirty="0">
                <a:latin typeface="Arial (Основной текст)"/>
              </a:rPr>
              <a:t>Доход 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7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593,69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тенге, </a:t>
            </a:r>
          </a:p>
          <a:p>
            <a:r>
              <a:rPr lang="ru-RU" sz="1400" dirty="0">
                <a:latin typeface="Arial (Основной текст)"/>
              </a:rPr>
              <a:t>Затраты 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30 151,59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тенге. </a:t>
            </a:r>
          </a:p>
          <a:p>
            <a:r>
              <a:rPr lang="ru-RU" sz="1400" dirty="0">
                <a:latin typeface="Arial (Основной текст)"/>
              </a:rPr>
              <a:t>Убыток 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22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557,9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 </a:t>
            </a:r>
          </a:p>
          <a:p>
            <a:endParaRPr lang="ru-RU" sz="1400" dirty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полугодие 2025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303348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1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7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smtClean="0"/>
              <a:t>Общая информация о субъекте естественной монополии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smtClean="0"/>
              <a:t>Тарифы на регулируемые услуги: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Производство тепловой энергии: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- 1 832,67 </a:t>
            </a:r>
            <a:r>
              <a:rPr lang="ru-RU" sz="1600" dirty="0" smtClean="0"/>
              <a:t>тенге/Гкал,  1 полугодие 2025 г.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- 1908,69 </a:t>
            </a:r>
            <a:r>
              <a:rPr lang="ru-RU" sz="1600" dirty="0" smtClean="0"/>
              <a:t>тенге/Гкал,   2 полугодие 2025 г.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подача воды по распределительным сетям – </a:t>
            </a:r>
            <a:r>
              <a:rPr lang="ru-RU" sz="1600" dirty="0" smtClean="0">
                <a:solidFill>
                  <a:schemeClr val="accent1"/>
                </a:solidFill>
              </a:rPr>
              <a:t>42,01 </a:t>
            </a:r>
            <a:r>
              <a:rPr lang="ru-RU" sz="1600" dirty="0" smtClean="0"/>
              <a:t>тенге/м3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«Евроазиатская энергетическая корпорация» (ЕЭК</a:t>
            </a:r>
            <a:r>
              <a:rPr lang="ru-RU" sz="1600" dirty="0" smtClean="0"/>
              <a:t>) - </a:t>
            </a:r>
            <a:r>
              <a:rPr lang="ru-RU" sz="1600" dirty="0"/>
              <a:t>о</a:t>
            </a:r>
            <a:r>
              <a:rPr lang="ru-RU" sz="1600" dirty="0" smtClean="0"/>
              <a:t>дин </a:t>
            </a:r>
            <a:r>
              <a:rPr lang="ru-RU" sz="1600" dirty="0"/>
              <a:t>из крупнейших поставщиков электроэнергии и угля в Казахстане, основанный в 1996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АО «ЕЭК» является субъектом естественных монополий по следующим видам деятельности: </a:t>
            </a:r>
            <a:endParaRPr lang="ru-RU" sz="1600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производство </a:t>
            </a:r>
            <a:r>
              <a:rPr lang="ru-RU" sz="1600" b="1" dirty="0"/>
              <a:t>тепловой энергии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подача воды по распределительным сетям. </a:t>
            </a:r>
            <a:r>
              <a:rPr lang="ru-RU" sz="1600" b="1" dirty="0" smtClean="0"/>
              <a:t> </a:t>
            </a:r>
            <a:r>
              <a:rPr lang="ru-RU" sz="1200" i="1" dirty="0" smtClean="0"/>
              <a:t>Начиная </a:t>
            </a:r>
            <a:r>
              <a:rPr lang="ru-RU" sz="1200" i="1" dirty="0"/>
              <a:t>с 2017 года по виду деятельности «подача воды по распределительным сетям» предприятие является субъектом естественных монополий малой мощности.</a:t>
            </a:r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– уголь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экибастузского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бассейна; 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Растопочное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 мазут 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Информация об исполнении утвержденной инвестиционной </a:t>
            </a:r>
            <a:r>
              <a:rPr lang="ru-RU" b="0" dirty="0" smtClean="0">
                <a:solidFill>
                  <a:schemeClr val="accent1"/>
                </a:solidFill>
              </a:rPr>
              <a:t>программы за 1 полугодие 2025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51607"/>
              </p:ext>
            </p:extLst>
          </p:nvPr>
        </p:nvGraphicFramePr>
        <p:xfrm>
          <a:off x="242134" y="1441460"/>
          <a:ext cx="11517246" cy="4581454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05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21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463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Отчет о прибылях и убытках*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Собственные средства (тыс. тенге)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тепловой энергии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внешних трубопроводов системы отопления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smtClean="0"/>
                        <a:t>116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dirty="0" smtClean="0"/>
                        <a:t>     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-40067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26 803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- 26 803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капитальных ремонтов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запланированы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 2 полугодии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установлено утвержденной инвестиционной программой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установлено утвержденной инвестиционной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капитальных ремонтов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запланированы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 2 полугодии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Выполненные  работы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будут направлены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поддержание основных средств Электрической станции в рабочем состоянии, что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позволит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обеспечить бесперебойную подачу тепла потребителям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-40067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26 803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-26 803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12993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b="0" dirty="0" smtClean="0">
                <a:solidFill>
                  <a:schemeClr val="accent1"/>
                </a:solidFill>
              </a:rPr>
              <a:t>Информация о постатейном </a:t>
            </a:r>
            <a:r>
              <a:rPr lang="ru-RU" b="0" dirty="0">
                <a:solidFill>
                  <a:schemeClr val="accent1"/>
                </a:solidFill>
              </a:rPr>
              <a:t>исполнении </a:t>
            </a:r>
            <a:r>
              <a:rPr lang="ru-RU" b="0" dirty="0" smtClean="0">
                <a:solidFill>
                  <a:schemeClr val="accent1"/>
                </a:solidFill>
              </a:rPr>
              <a:t>утвержденной тарифной </a:t>
            </a:r>
            <a:r>
              <a:rPr lang="ru-RU" b="0" dirty="0">
                <a:solidFill>
                  <a:schemeClr val="accent1"/>
                </a:solidFill>
              </a:rPr>
              <a:t>сметы по производству тепловой энергии за </a:t>
            </a:r>
            <a:r>
              <a:rPr lang="ru-RU" b="0" dirty="0" smtClean="0">
                <a:solidFill>
                  <a:schemeClr val="accent1"/>
                </a:solidFill>
              </a:rPr>
              <a:t>1 полугодие 2025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48005"/>
              </p:ext>
            </p:extLst>
          </p:nvPr>
        </p:nvGraphicFramePr>
        <p:xfrm>
          <a:off x="427091" y="901897"/>
          <a:ext cx="11172824" cy="5213698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4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утвержденной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приказом  №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97-ОД от 08.11.2021 г.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производство  товаров и предоставление услуг,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63 112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83 659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Материальные затраты,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44 874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 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сырье и материалы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Тарифная смета будет исполнена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топливо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44 677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Тарифная смета будет исполнена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оплату труда,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2 971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2 258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в том числе: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заработная плата производственных рабочих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2 592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1 843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социальный налог и обязательное страхование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обязательные .профес.пенсион.взносы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на обязательное медицинское страхования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0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36 049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за счет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ввода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объектов в эксплуатацию после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капитального ремонта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Ремонт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4 775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-100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Текущий ремонт, согласно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графику ремонта запланирован на 2 полугодие 2025 г., проводятся закупочные процедуры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Прочие затраты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436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-26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2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Аренда земли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23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Тарифная смета будет исполнена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воду 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Ожидается превышение тарифной сметы по году, за счет повышения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МРП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платежи и сборы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496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8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Отчет </a:t>
            </a:r>
            <a:r>
              <a:rPr lang="ru-RU" dirty="0" smtClean="0"/>
              <a:t>о постатейном исполнении утвержденной тарифной </a:t>
            </a:r>
            <a:r>
              <a:rPr lang="ru-RU" dirty="0"/>
              <a:t>сметы по производству тепловой энергии за </a:t>
            </a:r>
            <a:r>
              <a:rPr lang="ru-RU" dirty="0" smtClean="0"/>
              <a:t>1 полугодие 2025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20741"/>
              </p:ext>
            </p:extLst>
          </p:nvPr>
        </p:nvGraphicFramePr>
        <p:xfrm>
          <a:off x="199750" y="1876298"/>
          <a:ext cx="11535611" cy="3325592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4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582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2 979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заработная плата административного персонала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в связи с повышением заработной платы 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соц. налог и социальные отчисления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сторонних организаций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Ожидается превышение тарифной сметы по году,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счет увеличения стоимости услуги по пользованию электронной торговой площадкой, с апреля 2025 г.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технической экспертизы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произошло за счет предоставленного потенциальным поставщиком ценового предложения на меньшую сумму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по реализации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произошло за счет оптимизации численности персонала отдела сбыта</a:t>
                      </a:r>
                      <a:endParaRPr lang="ru-RU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на предоставление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67 320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84 336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6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(убыток)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067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46 581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66947"/>
              </p:ext>
            </p:extLst>
          </p:nvPr>
        </p:nvGraphicFramePr>
        <p:xfrm>
          <a:off x="183504" y="1171448"/>
          <a:ext cx="11544300" cy="692359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:a16="http://schemas.microsoft.com/office/drawing/2014/main" xmlns="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:a16="http://schemas.microsoft.com/office/drawing/2014/main" xmlns="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:a16="http://schemas.microsoft.com/office/drawing/2014/main" xmlns="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xmlns="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:a16="http://schemas.microsoft.com/office/drawing/2014/main" xmlns="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утвержденной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приказом  №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97-ОД от 08.11.2021 г.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04198"/>
              </p:ext>
            </p:extLst>
          </p:nvPr>
        </p:nvGraphicFramePr>
        <p:xfrm>
          <a:off x="199750" y="5214381"/>
          <a:ext cx="11543166" cy="630433"/>
        </p:xfrm>
        <a:graphic>
          <a:graphicData uri="http://schemas.openxmlformats.org/drawingml/2006/table">
            <a:tbl>
              <a:tblPr/>
              <a:tblGrid>
                <a:gridCol w="344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5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2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58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5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тыс.Гкал.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92"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(без НДС)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1 832,67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1832,67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справочно: фактическая себестоимость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3 409,04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 </a:t>
            </a:r>
            <a:r>
              <a:rPr lang="ru-RU" b="0" dirty="0">
                <a:solidFill>
                  <a:schemeClr val="accent1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b="0" dirty="0" smtClean="0">
                <a:solidFill>
                  <a:schemeClr val="accent1"/>
                </a:solidFill>
              </a:rPr>
              <a:t>1 полугодие 2025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1017621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626209"/>
            <a:ext cx="112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600" dirty="0" smtClean="0"/>
              <a:t>2025 </a:t>
            </a:r>
            <a:r>
              <a:rPr lang="ru-RU" sz="1600" dirty="0"/>
              <a:t>года</a:t>
            </a:r>
          </a:p>
        </p:txBody>
      </p:sp>
      <p:grpSp>
        <p:nvGrpSpPr>
          <p:cNvPr id="23" name="Group 481"/>
          <p:cNvGrpSpPr/>
          <p:nvPr/>
        </p:nvGrpSpPr>
        <p:grpSpPr>
          <a:xfrm>
            <a:off x="462199" y="940120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40421"/>
              </p:ext>
            </p:extLst>
          </p:nvPr>
        </p:nvGraphicFramePr>
        <p:xfrm>
          <a:off x="462198" y="2697932"/>
          <a:ext cx="11280027" cy="1905256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5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5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97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52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2025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9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17,7%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/>
                        <a:t>Оценка достижения показателя будет осуществлена по результатам выполнения мероприятий, предусмотренных в утвержденной инвестиционной программе, по итогам 2025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4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7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Информация об основных финансово-экономических показателях и </a:t>
            </a:r>
            <a:r>
              <a:rPr lang="ru-RU" dirty="0" smtClean="0"/>
              <a:t>об </a:t>
            </a:r>
            <a:r>
              <a:rPr lang="ru-RU" dirty="0"/>
              <a:t>объемах предоставленных услуг по </a:t>
            </a:r>
            <a:r>
              <a:rPr lang="ru-RU" b="0" dirty="0" smtClean="0">
                <a:solidFill>
                  <a:schemeClr val="accent1"/>
                </a:solidFill>
              </a:rPr>
              <a:t>производству тепловой энергии за 1 полугодие 2025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1986282"/>
              </p:ext>
            </p:extLst>
          </p:nvPr>
        </p:nvGraphicFramePr>
        <p:xfrm>
          <a:off x="2141538" y="2343150"/>
          <a:ext cx="3740150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67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2877188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Убыток, млн</a:t>
            </a:r>
            <a:r>
              <a:rPr lang="ru-RU" sz="1200" dirty="0"/>
              <a:t>. </a:t>
            </a:r>
            <a:r>
              <a:rPr lang="ru-RU" sz="1200" dirty="0" smtClean="0"/>
              <a:t>тенге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0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355931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1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01997093"/>
              </p:ext>
            </p:extLst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8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39725519"/>
              </p:ext>
            </p:extLst>
          </p:nvPr>
        </p:nvGraphicFramePr>
        <p:xfrm>
          <a:off x="2141538" y="3598863"/>
          <a:ext cx="1755775" cy="9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b="0" dirty="0" smtClean="0"/>
              <a:t>Объем </a:t>
            </a:r>
            <a:r>
              <a:rPr lang="ru-RU" sz="1200" dirty="0" smtClean="0"/>
              <a:t>оказанных </a:t>
            </a:r>
            <a:r>
              <a:rPr lang="ru-RU" sz="1200" b="0" dirty="0" smtClean="0"/>
              <a:t>услуг за 1 полугодие 2025 года </a:t>
            </a:r>
            <a:r>
              <a:rPr lang="en-US" sz="1200" b="0" dirty="0" smtClean="0"/>
              <a:t>25 </a:t>
            </a:r>
            <a:r>
              <a:rPr lang="ru-RU" sz="1200" b="0" dirty="0" smtClean="0"/>
              <a:t>417</a:t>
            </a:r>
            <a:r>
              <a:rPr lang="en-US" sz="1200" b="0" dirty="0" smtClean="0"/>
              <a:t> </a:t>
            </a:r>
            <a:r>
              <a:rPr lang="ru-RU" sz="1200" b="0" dirty="0" smtClean="0"/>
              <a:t>Гкал</a:t>
            </a:r>
          </a:p>
        </p:txBody>
      </p:sp>
      <p:graphicFrame>
        <p:nvGraphicFramePr>
          <p:cNvPr id="99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8010907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9" name="Прямоугольник 148"/>
          <p:cNvSpPr/>
          <p:nvPr>
            <p:custDataLst>
              <p:tags r:id="rId9"/>
            </p:custDataLst>
          </p:nvPr>
        </p:nvSpPr>
        <p:spPr bwMode="auto">
          <a:xfrm>
            <a:off x="10410825" y="3886200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0"/>
            </p:custDataLst>
          </p:nvPr>
        </p:nvSpPr>
        <p:spPr bwMode="auto">
          <a:xfrm>
            <a:off x="7234238" y="4837113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1"/>
            </p:custDataLst>
          </p:nvPr>
        </p:nvSpPr>
        <p:spPr bwMode="auto">
          <a:xfrm>
            <a:off x="7345363" y="4546600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2"/>
            </p:custDataLst>
          </p:nvPr>
        </p:nvSpPr>
        <p:spPr bwMode="auto">
          <a:xfrm>
            <a:off x="6564313" y="3168650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3"/>
            </p:custDataLst>
          </p:nvPr>
        </p:nvSpPr>
        <p:spPr bwMode="auto">
          <a:xfrm>
            <a:off x="6883400" y="2220913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203C946-1F93-43E4-BB95-00C852A9C9B4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14"/>
            </p:custDataLst>
          </p:nvPr>
        </p:nvSpPr>
        <p:spPr bwMode="auto">
          <a:xfrm>
            <a:off x="8831263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>
            <p:custDataLst>
              <p:tags r:id="rId15"/>
            </p:custDataLst>
          </p:nvPr>
        </p:nvSpPr>
        <p:spPr bwMode="gray">
          <a:xfrm>
            <a:off x="8045450" y="4270374"/>
            <a:ext cx="27305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962251-168B-4CA9-A2A9-EC0BC2AF32D5}" type="datetime'''5''''''''''''9''''''''''''''1'''''''''">
              <a:rPr lang="ru-RU" altLang="en-US" sz="900" smtClean="0">
                <a:solidFill>
                  <a:schemeClr val="tx1"/>
                </a:solidFill>
              </a:rPr>
              <a:pPr/>
              <a:t>591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20382AE4-41EE-4675-9831-E75CC2D07AD3}" type="datetime'''''''''''''''''''''''''''''''''''''''''''2%'''''''''''">
              <a:rPr lang="ru-RU" altLang="en-US" sz="900" smtClean="0">
                <a:solidFill>
                  <a:schemeClr val="tx1"/>
                </a:solidFill>
              </a:rPr>
              <a:pPr/>
              <a:t>2%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6"/>
            </p:custDataLst>
          </p:nvPr>
        </p:nvSpPr>
        <p:spPr bwMode="gray">
          <a:xfrm>
            <a:off x="8897938" y="2682874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C317D8-184E-4B46-9526-EF6D94430772}" type="datetime'''''''6''''''''''''''''''''''''''''''0'">
              <a:rPr lang="ru-RU" altLang="en-US" sz="900" smtClean="0">
                <a:solidFill>
                  <a:schemeClr val="tx1"/>
                </a:solidFill>
              </a:rPr>
              <a:pPr/>
              <a:t>60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9A7339CC-F491-48B0-A0D6-A7A2B33AB60A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7"/>
            </p:custDataLst>
          </p:nvPr>
        </p:nvSpPr>
        <p:spPr bwMode="gray">
          <a:xfrm>
            <a:off x="9958388" y="3775074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CAE321-B95F-46D7-BC8B-6F89E98F2D11}" type="datetime'1''''''''''''''4'''' 18''''''''''''''''''''''''''''''''''3'">
              <a:rPr lang="ru-RU" altLang="en-US" sz="900" smtClean="0">
                <a:solidFill>
                  <a:schemeClr val="bg1"/>
                </a:solidFill>
              </a:rPr>
              <a:pPr/>
              <a:t>14 183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C288DE43-0C95-4084-9506-FD6235220243}" type="datetime'''''''''''''5''''''''6''''''%'''''''''''''''''''''''''''">
              <a:rPr lang="ru-RU" altLang="en-US" sz="900" smtClean="0">
                <a:solidFill>
                  <a:schemeClr val="bg1"/>
                </a:solidFill>
              </a:rPr>
              <a:pPr/>
              <a:t>56%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8"/>
            </p:custDataLst>
          </p:nvPr>
        </p:nvSpPr>
        <p:spPr bwMode="gray">
          <a:xfrm>
            <a:off x="8248650" y="4518024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4BB2C8-D8C7-4C88-A59B-CCC3402B11B1}" type="datetime'''''1'''''''''''''' ''''''8''''1''''''''''''''''7'''''''''''''">
              <a:rPr lang="ru-RU" altLang="en-US" sz="900" smtClean="0">
                <a:solidFill>
                  <a:schemeClr val="bg1"/>
                </a:solidFill>
              </a:rPr>
              <a:pPr/>
              <a:t>1 817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4D866C16-7BED-46DC-81F1-FC5DF8C73E74}" type="datetime'''''''''''''''''''''7''''''''''''''''''''''''''''''%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9"/>
            </p:custDataLst>
          </p:nvPr>
        </p:nvSpPr>
        <p:spPr bwMode="gray">
          <a:xfrm>
            <a:off x="7767638" y="3279774"/>
            <a:ext cx="33655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FCBCCDB-84A5-4EB8-8F21-9D02AE9D4A27}" type="datetime'''''''''''''''7'''' ''''''''''''''''''''''''0''''''''28'">
              <a:rPr lang="ru-RU" altLang="en-US" sz="900" smtClean="0">
                <a:solidFill>
                  <a:schemeClr val="bg1"/>
                </a:solidFill>
              </a:rPr>
              <a:pPr/>
              <a:t>7 028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4849B887-892A-4516-AD60-79D3BD10D78B}" type="datetime'''2''''''8''''%'">
              <a:rPr lang="ru-RU" altLang="en-US" sz="900" smtClean="0">
                <a:solidFill>
                  <a:schemeClr val="bg1"/>
                </a:solidFill>
              </a:rPr>
              <a:pPr/>
              <a:t>28%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20"/>
            </p:custDataLst>
          </p:nvPr>
        </p:nvSpPr>
        <p:spPr bwMode="gray">
          <a:xfrm>
            <a:off x="8616950" y="2435224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F6398E0-5C5E-4977-BF63-74D11C860783}" type="datetime'''''''''''''1'''''''' ''''''''''''''''7''''3''''''''''''8'''''">
              <a:rPr lang="ru-RU" altLang="en-US" sz="900" smtClean="0">
                <a:solidFill>
                  <a:schemeClr val="bg1"/>
                </a:solidFill>
              </a:rPr>
              <a:pPr/>
              <a:t>1 738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6CBBB781-E915-452A-8EB5-0326274E9E8C}" type="datetime'''''''''''''''''''''''''''''''7''''%''''''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541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0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Информация о проводимой работе с потребителями регулируемых услуг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«ЕЭК»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371650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110317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14780" y="1874838"/>
            <a:ext cx="2624373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10316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1 полугодие  2025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 1 полугодие 2025 года отсутствовали:</a:t>
            </a:r>
          </a:p>
          <a:p>
            <a:r>
              <a:rPr lang="ru-RU" sz="1400" dirty="0" smtClean="0"/>
              <a:t>- аварии </a:t>
            </a:r>
            <a:r>
              <a:rPr lang="ru-RU" sz="1400" dirty="0"/>
              <a:t>на оборудовании, задействованного в оказании регулируемых услуг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- отключения </a:t>
            </a:r>
            <a:r>
              <a:rPr lang="ru-RU" sz="1400" dirty="0"/>
              <a:t>потребителей регулируемых услуг АО «ЕЭК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286780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463182" y="1874838"/>
            <a:ext cx="251883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с предоставлением ссылки на </a:t>
            </a:r>
            <a:r>
              <a:rPr lang="kk-KZ" sz="1400" dirty="0" smtClean="0"/>
              <a:t>подключение </a:t>
            </a:r>
            <a:r>
              <a:rPr lang="ru-RU" sz="1400" dirty="0"/>
              <a:t>к публичным слушаниям </a:t>
            </a:r>
            <a:r>
              <a:rPr lang="ru-RU" sz="1400" dirty="0" smtClean="0"/>
              <a:t>онлайн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состав и качество питьевой воды, параметры 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воды и тепла 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водо- и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Z473MI71LRUEmKskgH0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Cerh2rufuCQ01t_XZP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p410JmzyEdXN1xp3hA8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5SSKTs_Zqij1GOgMj_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5p1mOtvU1lH1_6XR4Dt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hig3Idp87FjXcrEZrp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E0E1E-0B15-4740-95FC-5FF2327463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37703</TotalTime>
  <Words>2025</Words>
  <Application>Microsoft Office PowerPoint</Application>
  <PresentationFormat>Широкоэкранный</PresentationFormat>
  <Paragraphs>516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(Основной текст)</vt:lpstr>
      <vt:lpstr>Calibri</vt:lpstr>
      <vt:lpstr>Montserrat</vt:lpstr>
      <vt:lpstr>Open Sans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Общая информация о субъекте естественной монополии</vt:lpstr>
      <vt:lpstr>ЕЭК: Информация об исполнении утвержденной инвестиционной программы за 1 полугодие 2025 года</vt:lpstr>
      <vt:lpstr>ЕЭК: Информация о постатейном исполнении утвержденной тарифной сметы по производству тепловой энергии за 1 полугодие 2025 года</vt:lpstr>
      <vt:lpstr>ЕЭК: Отчет о постатейном исполнении утвержденной тарифной сметы по производству тепловой энергии за 1 полугодие 2025 года</vt:lpstr>
      <vt:lpstr>ЕЭК: Информация о соблюдении показателей качества и надежности регулируемых услуг и достижении показателей эффективности деятельности за 1 полугодие 2025 года</vt:lpstr>
      <vt:lpstr>ЕЭК: Информация об основных финансово-экономических показателях и об объемах предоставленных услуг по производству тепловой энергии за 1 полугодие 2025 года</vt:lpstr>
      <vt:lpstr>ЕЭК: 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 ЕЭК: Перспективы деятельности (планах развития), в том числе возможных изменениях тарифов                                                 </vt:lpstr>
      <vt:lpstr>Информация об оказываемой услуге – подача воды по распределительным сетям (малая мощность)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1390</cp:revision>
  <cp:lastPrinted>2023-07-12T08:24:27Z</cp:lastPrinted>
  <dcterms:created xsi:type="dcterms:W3CDTF">2017-11-25T12:09:27Z</dcterms:created>
  <dcterms:modified xsi:type="dcterms:W3CDTF">2025-07-15T09:28:25Z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